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Roboto Slab"/>
      <p:regular r:id="rId19"/>
      <p:bold r:id="rId20"/>
    </p:embeddedFont>
    <p:embeddedFont>
      <p:font typeface="Roboto"/>
      <p:regular r:id="rId21"/>
      <p:bold r:id="rId22"/>
      <p:italic r:id="rId23"/>
      <p:boldItalic r:id="rId24"/>
    </p:embeddedFont>
    <p:embeddedFont>
      <p:font typeface="Oswald"/>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2EF394-F66B-4982-A9A3-2D0B27DCE0D2}">
  <a:tblStyle styleId="{092EF394-F66B-4982-A9A3-2D0B27DCE0D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Slab-bold.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swald-bold.fntdata"/><Relationship Id="rId25" Type="http://schemas.openxmlformats.org/officeDocument/2006/relationships/font" Target="fonts/Oswald-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obotoSlab-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713b28a34e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713b28a34e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713c5685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713c5685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73067dd7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73067dd7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713b28a3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713b28a3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713b28a34e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713b28a34e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713b28a34e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713b28a34e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713b28a34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713b28a34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713b28a34e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713b28a34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713b28a34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713b28a34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713b28a34e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713b28a34e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713b28a34e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713b28a34e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mailto:stpatptopresident@gmail.com" TargetMode="External"/><Relationship Id="rId4" Type="http://schemas.openxmlformats.org/officeDocument/2006/relationships/hyperlink" Target="mailto:stpatptovicepresident@gmail.com" TargetMode="External"/><Relationship Id="rId5" Type="http://schemas.openxmlformats.org/officeDocument/2006/relationships/hyperlink" Target="mailto:stpatptotreasurer@gmail.com" TargetMode="External"/><Relationship Id="rId6" Type="http://schemas.openxmlformats.org/officeDocument/2006/relationships/hyperlink" Target="mailto:StPatPTOSecretary1@gmail.com" TargetMode="External"/><Relationship Id="rId7" Type="http://schemas.openxmlformats.org/officeDocument/2006/relationships/hyperlink" Target="mailto:stpatptocommunications@g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descr="TO logo jpeg-1.jpg" id="63" name="Google Shape;63;p13"/>
          <p:cNvPicPr preferRelativeResize="0"/>
          <p:nvPr/>
        </p:nvPicPr>
        <p:blipFill>
          <a:blip r:embed="rId3">
            <a:alphaModFix/>
          </a:blip>
          <a:stretch>
            <a:fillRect/>
          </a:stretch>
        </p:blipFill>
        <p:spPr>
          <a:xfrm>
            <a:off x="1807425" y="1386200"/>
            <a:ext cx="5551800" cy="2235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Annual Major Events Hosted by PTO</a:t>
            </a:r>
            <a:endParaRPr/>
          </a:p>
        </p:txBody>
      </p:sp>
      <p:sp>
        <p:nvSpPr>
          <p:cNvPr id="130" name="Google Shape;130;p22"/>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Back to School Fair</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Boohoo Brunch</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Color Walk </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Class Parties (Halloween Christmas, Valentines (JK-2nd grade only)</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Christmas Party for Faculty and Staff</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Catholic Schools Week </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St Patrick's Day Celebrations</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Teacher Appreciation Week</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Field Day</a:t>
            </a:r>
            <a:endParaRPr sz="1900">
              <a:solidFill>
                <a:schemeClr val="accent6"/>
              </a:solidFill>
              <a:latin typeface="Oswald"/>
              <a:ea typeface="Oswald"/>
              <a:cs typeface="Oswald"/>
              <a:sym typeface="Oswald"/>
            </a:endParaRPr>
          </a:p>
          <a:p>
            <a:pPr indent="0" lvl="0" marL="0" rtl="0" algn="l">
              <a:spcBef>
                <a:spcPts val="0"/>
              </a:spcBef>
              <a:spcAft>
                <a:spcPts val="0"/>
              </a:spcAft>
              <a:buClr>
                <a:schemeClr val="dk1"/>
              </a:buClr>
              <a:buSzPts val="1100"/>
              <a:buFont typeface="Arial"/>
              <a:buNone/>
            </a:pPr>
            <a:r>
              <a:rPr lang="en" sz="1900">
                <a:solidFill>
                  <a:schemeClr val="accent6"/>
                </a:solidFill>
                <a:latin typeface="Oswald"/>
                <a:ea typeface="Oswald"/>
                <a:cs typeface="Oswald"/>
                <a:sym typeface="Oswald"/>
              </a:rPr>
              <a:t>Graduation Reception for 8th graders</a:t>
            </a:r>
            <a:endParaRPr sz="1900">
              <a:solidFill>
                <a:schemeClr val="accent6"/>
              </a:solidFill>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311700" y="490675"/>
            <a:ext cx="8520600" cy="572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Additional School/Community Support Activity Examples</a:t>
            </a:r>
            <a:endParaRPr/>
          </a:p>
        </p:txBody>
      </p:sp>
      <p:sp>
        <p:nvSpPr>
          <p:cNvPr id="136" name="Google Shape;136;p23"/>
          <p:cNvSpPr txBox="1"/>
          <p:nvPr>
            <p:ph idx="1" type="body"/>
          </p:nvPr>
        </p:nvSpPr>
        <p:spPr>
          <a:xfrm>
            <a:off x="387900" y="1489825"/>
            <a:ext cx="8368200" cy="34296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Clr>
                <a:schemeClr val="dk1"/>
              </a:buClr>
              <a:buSzPct val="62569"/>
              <a:buFont typeface="Arial"/>
              <a:buNone/>
            </a:pPr>
            <a:r>
              <a:rPr lang="en" sz="1758">
                <a:solidFill>
                  <a:schemeClr val="accent6"/>
                </a:solidFill>
              </a:rPr>
              <a:t>Decorate common areas for </a:t>
            </a:r>
            <a:r>
              <a:rPr lang="en" sz="1758">
                <a:solidFill>
                  <a:schemeClr val="accent6"/>
                </a:solidFill>
              </a:rPr>
              <a:t>occasions</a:t>
            </a:r>
            <a:r>
              <a:rPr lang="en" sz="1758">
                <a:solidFill>
                  <a:schemeClr val="accent6"/>
                </a:solidFill>
              </a:rPr>
              <a:t>/holidays</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Provide</a:t>
            </a:r>
            <a:r>
              <a:rPr lang="en" sz="1758">
                <a:solidFill>
                  <a:schemeClr val="accent6"/>
                </a:solidFill>
              </a:rPr>
              <a:t> all recess equipment (and restock </a:t>
            </a:r>
            <a:r>
              <a:rPr lang="en" sz="1758">
                <a:solidFill>
                  <a:schemeClr val="accent6"/>
                </a:solidFill>
              </a:rPr>
              <a:t>throughout</a:t>
            </a:r>
            <a:r>
              <a:rPr lang="en" sz="1758">
                <a:solidFill>
                  <a:schemeClr val="accent6"/>
                </a:solidFill>
              </a:rPr>
              <a:t> the year)</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Provide </a:t>
            </a:r>
            <a:r>
              <a:rPr lang="en" sz="1758">
                <a:solidFill>
                  <a:schemeClr val="accent6"/>
                </a:solidFill>
              </a:rPr>
              <a:t>emergency</a:t>
            </a:r>
            <a:r>
              <a:rPr lang="en" sz="1758">
                <a:solidFill>
                  <a:schemeClr val="accent6"/>
                </a:solidFill>
              </a:rPr>
              <a:t> buckets for each classroom</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Provide teacher meals for conferences</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Provide donuts for both Grandparents Masses</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Stock </a:t>
            </a:r>
            <a:r>
              <a:rPr lang="en" sz="1758">
                <a:solidFill>
                  <a:schemeClr val="accent6"/>
                </a:solidFill>
              </a:rPr>
              <a:t>teachers</a:t>
            </a:r>
            <a:r>
              <a:rPr lang="en" sz="1758">
                <a:solidFill>
                  <a:schemeClr val="accent6"/>
                </a:solidFill>
              </a:rPr>
              <a:t> lounges</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Provide classroom and school supply requests (from pencils to a set of books for a grade)</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Coordinate appearances of school mascot (Rocky)</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Make an annual </a:t>
            </a:r>
            <a:r>
              <a:rPr lang="en" sz="1758">
                <a:solidFill>
                  <a:schemeClr val="accent6"/>
                </a:solidFill>
              </a:rPr>
              <a:t>donation to help fund the volunteer run Step-by-Step Stewardship program</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Assist with visitor check in for events with a large number of school visitors</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Sends a note and gift or flowers for faculty and staff life events (marriage, baby, surgery, death in the family)</a:t>
            </a:r>
            <a:endParaRPr sz="1758">
              <a:solidFill>
                <a:schemeClr val="accent6"/>
              </a:solidFill>
            </a:endParaRPr>
          </a:p>
          <a:p>
            <a:pPr indent="0" lvl="0" marL="0" rtl="0" algn="l">
              <a:spcBef>
                <a:spcPts val="0"/>
              </a:spcBef>
              <a:spcAft>
                <a:spcPts val="0"/>
              </a:spcAft>
              <a:buClr>
                <a:schemeClr val="dk1"/>
              </a:buClr>
              <a:buSzPct val="62569"/>
              <a:buFont typeface="Arial"/>
              <a:buNone/>
            </a:pPr>
            <a:r>
              <a:rPr lang="en" sz="1758">
                <a:solidFill>
                  <a:schemeClr val="accent6"/>
                </a:solidFill>
              </a:rPr>
              <a:t>Provided Funding for Sensory Room &amp; Visitor Check-In System </a:t>
            </a:r>
            <a:endParaRPr sz="1758">
              <a:solidFill>
                <a:schemeClr val="accent6"/>
              </a:solidFill>
            </a:endParaRPr>
          </a:p>
          <a:p>
            <a:pPr indent="0" lvl="0" marL="0" rtl="0" algn="l">
              <a:spcBef>
                <a:spcPts val="0"/>
              </a:spcBef>
              <a:spcAft>
                <a:spcPts val="0"/>
              </a:spcAft>
              <a:buClr>
                <a:schemeClr val="dk1"/>
              </a:buClr>
              <a:buSzPct val="73333"/>
              <a:buFont typeface="Arial"/>
              <a:buNone/>
            </a:pPr>
            <a:r>
              <a:t/>
            </a:r>
            <a:endParaRPr sz="1500">
              <a:solidFill>
                <a:schemeClr val="dk1"/>
              </a:solidFill>
            </a:endParaRPr>
          </a:p>
          <a:p>
            <a:pPr indent="0" lvl="0" marL="0" rtl="0" algn="l">
              <a:spcBef>
                <a:spcPts val="0"/>
              </a:spcBef>
              <a:spcAft>
                <a:spcPts val="0"/>
              </a:spcAft>
              <a:buClr>
                <a:schemeClr val="dk1"/>
              </a:buClr>
              <a:buSzPct val="73333"/>
              <a:buFont typeface="Arial"/>
              <a:buNone/>
            </a:pPr>
            <a:r>
              <a:rPr lang="en" sz="1500">
                <a:solidFill>
                  <a:schemeClr val="dk1"/>
                </a:solidFill>
              </a:rPr>
              <a:t>Please look for our  “PTO Pays it Forward” series on social media and in the PONY to see some of the ways we are supporting the school community throughout the year!</a:t>
            </a:r>
            <a:endParaRPr sz="15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ph type="title"/>
          </p:nvPr>
        </p:nvSpPr>
        <p:spPr>
          <a:xfrm>
            <a:off x="311700" y="490675"/>
            <a:ext cx="8520600" cy="572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Archdiocese Requirements for Volunteers Who Have Contact with Children</a:t>
            </a:r>
            <a:endParaRPr/>
          </a:p>
        </p:txBody>
      </p:sp>
      <p:sp>
        <p:nvSpPr>
          <p:cNvPr id="142" name="Google Shape;142;p24"/>
          <p:cNvSpPr txBox="1"/>
          <p:nvPr>
            <p:ph idx="1" type="body"/>
          </p:nvPr>
        </p:nvSpPr>
        <p:spPr>
          <a:xfrm>
            <a:off x="387900" y="1489825"/>
            <a:ext cx="4349700" cy="34296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Clr>
                <a:schemeClr val="dk1"/>
              </a:buClr>
              <a:buSzPct val="73333"/>
              <a:buFont typeface="Arial"/>
              <a:buNone/>
            </a:pPr>
            <a:r>
              <a:rPr lang="en" sz="1500">
                <a:solidFill>
                  <a:schemeClr val="accent6"/>
                </a:solidFill>
              </a:rPr>
              <a:t>The Archdiocese of Louisville requires any employee or volunteer who has contact with children for any length of time to complete a two-step process:</a:t>
            </a:r>
            <a:endParaRPr sz="1500">
              <a:solidFill>
                <a:schemeClr val="accent6"/>
              </a:solidFill>
            </a:endParaRPr>
          </a:p>
          <a:p>
            <a:pPr indent="-316706" lvl="0" marL="457200" rtl="0" algn="l">
              <a:spcBef>
                <a:spcPts val="0"/>
              </a:spcBef>
              <a:spcAft>
                <a:spcPts val="0"/>
              </a:spcAft>
              <a:buClr>
                <a:schemeClr val="accent6"/>
              </a:buClr>
              <a:buSzPct val="100000"/>
              <a:buAutoNum type="arabicPeriod"/>
            </a:pPr>
            <a:r>
              <a:rPr lang="en" sz="1500">
                <a:solidFill>
                  <a:schemeClr val="accent6"/>
                </a:solidFill>
              </a:rPr>
              <a:t>Archdiocesan approved background check (should be done first)</a:t>
            </a:r>
            <a:endParaRPr sz="1500">
              <a:solidFill>
                <a:schemeClr val="accent6"/>
              </a:solidFill>
            </a:endParaRPr>
          </a:p>
          <a:p>
            <a:pPr indent="-316706" lvl="0" marL="457200" rtl="0" algn="l">
              <a:spcBef>
                <a:spcPts val="0"/>
              </a:spcBef>
              <a:spcAft>
                <a:spcPts val="0"/>
              </a:spcAft>
              <a:buClr>
                <a:schemeClr val="accent6"/>
              </a:buClr>
              <a:buSzPct val="100000"/>
              <a:buAutoNum type="arabicPeriod"/>
            </a:pPr>
            <a:r>
              <a:rPr lang="en" sz="1500">
                <a:solidFill>
                  <a:schemeClr val="accent6"/>
                </a:solidFill>
              </a:rPr>
              <a:t>Attend an IN PERSON Safe Environment Training (SET) provided through the Archdiocese.</a:t>
            </a:r>
            <a:endParaRPr sz="1500">
              <a:solidFill>
                <a:schemeClr val="accent6"/>
              </a:solidFill>
            </a:endParaRPr>
          </a:p>
          <a:p>
            <a:pPr indent="0" lvl="0" marL="0" rtl="0" algn="l">
              <a:spcBef>
                <a:spcPts val="0"/>
              </a:spcBef>
              <a:spcAft>
                <a:spcPts val="0"/>
              </a:spcAft>
              <a:buNone/>
            </a:pPr>
            <a:r>
              <a:t/>
            </a:r>
            <a:endParaRPr sz="1500">
              <a:solidFill>
                <a:schemeClr val="accent6"/>
              </a:solidFill>
            </a:endParaRPr>
          </a:p>
          <a:p>
            <a:pPr indent="0" lvl="0" marL="0" rtl="0" algn="l">
              <a:spcBef>
                <a:spcPts val="0"/>
              </a:spcBef>
              <a:spcAft>
                <a:spcPts val="0"/>
              </a:spcAft>
              <a:buNone/>
            </a:pPr>
            <a:r>
              <a:rPr lang="en" sz="1500">
                <a:solidFill>
                  <a:schemeClr val="accent6"/>
                </a:solidFill>
              </a:rPr>
              <a:t>PTO volunteers with any </a:t>
            </a:r>
            <a:r>
              <a:rPr lang="en" sz="1500">
                <a:solidFill>
                  <a:schemeClr val="accent6"/>
                </a:solidFill>
              </a:rPr>
              <a:t>contact with children are required to be sent to the Parish office for verification of compliance with this policy before we are allowed to add you to and official volunteer list.</a:t>
            </a:r>
            <a:endParaRPr sz="1500">
              <a:solidFill>
                <a:schemeClr val="accent6"/>
              </a:solidFill>
            </a:endParaRPr>
          </a:p>
        </p:txBody>
      </p:sp>
      <p:pic>
        <p:nvPicPr>
          <p:cNvPr id="143" name="Google Shape;143;p24" title="safe_environment_training_qr.png"/>
          <p:cNvPicPr preferRelativeResize="0"/>
          <p:nvPr/>
        </p:nvPicPr>
        <p:blipFill>
          <a:blip r:embed="rId3">
            <a:alphaModFix/>
          </a:blip>
          <a:stretch>
            <a:fillRect/>
          </a:stretch>
        </p:blipFill>
        <p:spPr>
          <a:xfrm>
            <a:off x="4653475" y="1955650"/>
            <a:ext cx="3217375" cy="2809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Welcome and Overview</a:t>
            </a:r>
            <a:endParaRPr/>
          </a:p>
        </p:txBody>
      </p:sp>
      <p:sp>
        <p:nvSpPr>
          <p:cNvPr id="69" name="Google Shape;69;p1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1500">
                <a:solidFill>
                  <a:schemeClr val="dk1"/>
                </a:solidFill>
              </a:rPr>
              <a:t>What We Do</a:t>
            </a:r>
            <a:endParaRPr b="1" sz="1500">
              <a:solidFill>
                <a:schemeClr val="dk1"/>
              </a:solidFill>
            </a:endParaRPr>
          </a:p>
          <a:p>
            <a:pPr indent="0" lvl="0" marL="0" rtl="0" algn="l">
              <a:spcBef>
                <a:spcPts val="0"/>
              </a:spcBef>
              <a:spcAft>
                <a:spcPts val="0"/>
              </a:spcAft>
              <a:buClr>
                <a:schemeClr val="dk1"/>
              </a:buClr>
              <a:buSzPts val="1100"/>
              <a:buFont typeface="Arial"/>
              <a:buNone/>
            </a:pPr>
            <a:r>
              <a:rPr lang="en" sz="1500">
                <a:solidFill>
                  <a:schemeClr val="accent6"/>
                </a:solidFill>
              </a:rPr>
              <a:t>We work with school administrators and teachers to support the educational experience of </a:t>
            </a:r>
            <a:r>
              <a:rPr lang="en" sz="1500">
                <a:solidFill>
                  <a:schemeClr val="accent6"/>
                </a:solidFill>
              </a:rPr>
              <a:t>students, support faculty and staff, provide learning opportunities for parents, </a:t>
            </a:r>
            <a:r>
              <a:rPr lang="en" sz="1500">
                <a:solidFill>
                  <a:schemeClr val="accent6"/>
                </a:solidFill>
              </a:rPr>
              <a:t>and enhance the  school </a:t>
            </a:r>
            <a:r>
              <a:rPr lang="en" sz="1500">
                <a:solidFill>
                  <a:schemeClr val="accent6"/>
                </a:solidFill>
              </a:rPr>
              <a:t>community</a:t>
            </a:r>
            <a:r>
              <a:rPr lang="en" sz="1500">
                <a:solidFill>
                  <a:schemeClr val="accent6"/>
                </a:solidFill>
              </a:rPr>
              <a:t> overall.</a:t>
            </a:r>
            <a:endParaRPr baseline="30000" sz="1500">
              <a:solidFill>
                <a:schemeClr val="accent6"/>
              </a:solidFill>
            </a:endParaRPr>
          </a:p>
          <a:p>
            <a:pPr indent="0" lvl="0" marL="0" rtl="0" algn="l">
              <a:spcBef>
                <a:spcPts val="0"/>
              </a:spcBef>
              <a:spcAft>
                <a:spcPts val="0"/>
              </a:spcAft>
              <a:buClr>
                <a:schemeClr val="dk1"/>
              </a:buClr>
              <a:buSzPts val="1100"/>
              <a:buFont typeface="Arial"/>
              <a:buNone/>
            </a:pPr>
            <a:r>
              <a:t/>
            </a:r>
            <a:endParaRPr b="1" sz="1500">
              <a:solidFill>
                <a:schemeClr val="dk1"/>
              </a:solidFill>
            </a:endParaRPr>
          </a:p>
          <a:p>
            <a:pPr indent="0" lvl="0" marL="0" rtl="0" algn="l">
              <a:spcBef>
                <a:spcPts val="0"/>
              </a:spcBef>
              <a:spcAft>
                <a:spcPts val="0"/>
              </a:spcAft>
              <a:buClr>
                <a:schemeClr val="dk1"/>
              </a:buClr>
              <a:buSzPts val="1100"/>
              <a:buFont typeface="Arial"/>
              <a:buNone/>
            </a:pPr>
            <a:r>
              <a:rPr b="1" lang="en" sz="1500">
                <a:solidFill>
                  <a:schemeClr val="dk1"/>
                </a:solidFill>
              </a:rPr>
              <a:t>Members </a:t>
            </a:r>
            <a:endParaRPr b="1" sz="1500">
              <a:solidFill>
                <a:schemeClr val="dk1"/>
              </a:solidFill>
            </a:endParaRPr>
          </a:p>
          <a:p>
            <a:pPr indent="0" lvl="0" marL="0" rtl="0" algn="l">
              <a:spcBef>
                <a:spcPts val="0"/>
              </a:spcBef>
              <a:spcAft>
                <a:spcPts val="0"/>
              </a:spcAft>
              <a:buClr>
                <a:schemeClr val="dk1"/>
              </a:buClr>
              <a:buSzPts val="1100"/>
              <a:buFont typeface="Arial"/>
              <a:buNone/>
            </a:pPr>
            <a:r>
              <a:rPr lang="en" sz="1500">
                <a:solidFill>
                  <a:schemeClr val="accent6"/>
                </a:solidFill>
              </a:rPr>
              <a:t>All parents of St Patrick Catholic School Students are automatically members of the PTO.</a:t>
            </a:r>
            <a:endParaRPr sz="1500">
              <a:solidFill>
                <a:schemeClr val="accent6"/>
              </a:solidFill>
            </a:endParaRPr>
          </a:p>
          <a:p>
            <a:pPr indent="0" lvl="0" marL="0" rtl="0" algn="l">
              <a:spcBef>
                <a:spcPts val="0"/>
              </a:spcBef>
              <a:spcAft>
                <a:spcPts val="0"/>
              </a:spcAft>
              <a:buClr>
                <a:schemeClr val="dk1"/>
              </a:buClr>
              <a:buSzPts val="1100"/>
              <a:buFont typeface="Arial"/>
              <a:buNone/>
            </a:pPr>
            <a:r>
              <a:t/>
            </a:r>
            <a:endParaRPr sz="1500">
              <a:solidFill>
                <a:schemeClr val="dk1"/>
              </a:solidFill>
            </a:endParaRPr>
          </a:p>
          <a:p>
            <a:pPr indent="0" lvl="0" marL="0" rtl="0" algn="l">
              <a:spcBef>
                <a:spcPts val="0"/>
              </a:spcBef>
              <a:spcAft>
                <a:spcPts val="0"/>
              </a:spcAft>
              <a:buClr>
                <a:schemeClr val="dk1"/>
              </a:buClr>
              <a:buSzPts val="1100"/>
              <a:buFont typeface="Arial"/>
              <a:buNone/>
            </a:pPr>
            <a:r>
              <a:rPr b="1" lang="en" sz="1500">
                <a:solidFill>
                  <a:schemeClr val="dk1"/>
                </a:solidFill>
              </a:rPr>
              <a:t>How We Are Organized</a:t>
            </a:r>
            <a:endParaRPr b="1" sz="1500">
              <a:solidFill>
                <a:schemeClr val="dk1"/>
              </a:solidFill>
            </a:endParaRPr>
          </a:p>
          <a:p>
            <a:pPr indent="0" lvl="0" marL="0" rtl="0" algn="l">
              <a:spcBef>
                <a:spcPts val="0"/>
              </a:spcBef>
              <a:spcAft>
                <a:spcPts val="0"/>
              </a:spcAft>
              <a:buClr>
                <a:schemeClr val="dk1"/>
              </a:buClr>
              <a:buSzPts val="1100"/>
              <a:buFont typeface="Arial"/>
              <a:buNone/>
            </a:pPr>
            <a:r>
              <a:rPr lang="en" sz="1500">
                <a:solidFill>
                  <a:schemeClr val="accent6"/>
                </a:solidFill>
              </a:rPr>
              <a:t>The St Patrick PTO consists of a board of five members and committees for the events and functions we serve for the school. </a:t>
            </a:r>
            <a:r>
              <a:rPr lang="en" sz="1500">
                <a:solidFill>
                  <a:schemeClr val="dk1"/>
                </a:solidFill>
                <a:highlight>
                  <a:schemeClr val="accent6"/>
                </a:highlight>
              </a:rPr>
              <a:t> </a:t>
            </a:r>
            <a:endParaRPr sz="1500">
              <a:highlight>
                <a:schemeClr val="accent6"/>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PTO Board </a:t>
            </a:r>
            <a:endParaRPr/>
          </a:p>
        </p:txBody>
      </p:sp>
      <p:sp>
        <p:nvSpPr>
          <p:cNvPr id="75" name="Google Shape;75;p15"/>
          <p:cNvSpPr txBox="1"/>
          <p:nvPr>
            <p:ph idx="1" type="body"/>
          </p:nvPr>
        </p:nvSpPr>
        <p:spPr>
          <a:xfrm>
            <a:off x="387900" y="1489825"/>
            <a:ext cx="3682200" cy="3078900"/>
          </a:xfrm>
          <a:prstGeom prst="rect">
            <a:avLst/>
          </a:prstGeom>
        </p:spPr>
        <p:txBody>
          <a:bodyPr anchorCtr="0" anchor="t" bIns="91425" lIns="91425" spcFirstLastPara="1" rIns="91425" wrap="square" tIns="91425">
            <a:normAutofit fontScale="25000"/>
          </a:bodyPr>
          <a:lstStyle/>
          <a:p>
            <a:pPr indent="0" lvl="0" marL="0" rtl="0" algn="l">
              <a:lnSpc>
                <a:spcPct val="100000"/>
              </a:lnSpc>
              <a:spcBef>
                <a:spcPts val="3500"/>
              </a:spcBef>
              <a:spcAft>
                <a:spcPts val="0"/>
              </a:spcAft>
              <a:buClr>
                <a:schemeClr val="dk1"/>
              </a:buClr>
              <a:buSzPts val="275"/>
              <a:buFont typeface="Arial"/>
              <a:buNone/>
            </a:pPr>
            <a:r>
              <a:rPr lang="en" sz="8000"/>
              <a:t>President:  Megan Stovall </a:t>
            </a:r>
            <a:r>
              <a:rPr lang="en" sz="6400">
                <a:solidFill>
                  <a:schemeClr val="accent6"/>
                </a:solidFill>
              </a:rPr>
              <a:t>(</a:t>
            </a:r>
            <a:r>
              <a:rPr lang="en" sz="6400" u="sng">
                <a:solidFill>
                  <a:schemeClr val="accent6"/>
                </a:solidFill>
                <a:hlinkClick r:id="rId3">
                  <a:extLst>
                    <a:ext uri="{A12FA001-AC4F-418D-AE19-62706E023703}">
                      <ahyp:hlinkClr val="tx"/>
                    </a:ext>
                  </a:extLst>
                </a:hlinkClick>
              </a:rPr>
              <a:t>stpatptopresident@gmail.com</a:t>
            </a:r>
            <a:r>
              <a:rPr lang="en" sz="6400">
                <a:solidFill>
                  <a:schemeClr val="accent6"/>
                </a:solidFill>
              </a:rPr>
              <a:t>)</a:t>
            </a:r>
            <a:endParaRPr sz="6400">
              <a:solidFill>
                <a:schemeClr val="accent6"/>
              </a:solidFill>
            </a:endParaRPr>
          </a:p>
          <a:p>
            <a:pPr indent="0" lvl="0" marL="0" rtl="0" algn="l">
              <a:lnSpc>
                <a:spcPct val="100000"/>
              </a:lnSpc>
              <a:spcBef>
                <a:spcPts val="3500"/>
              </a:spcBef>
              <a:spcAft>
                <a:spcPts val="0"/>
              </a:spcAft>
              <a:buClr>
                <a:schemeClr val="dk1"/>
              </a:buClr>
              <a:buSzPts val="275"/>
              <a:buFont typeface="Arial"/>
              <a:buNone/>
            </a:pPr>
            <a:r>
              <a:rPr lang="en" sz="8000"/>
              <a:t>Vice President:  Alisa Burch </a:t>
            </a:r>
            <a:r>
              <a:rPr lang="en" sz="6400">
                <a:solidFill>
                  <a:schemeClr val="accent6"/>
                </a:solidFill>
              </a:rPr>
              <a:t>(</a:t>
            </a:r>
            <a:r>
              <a:rPr lang="en" sz="6400" u="sng">
                <a:solidFill>
                  <a:schemeClr val="accent6"/>
                </a:solidFill>
                <a:hlinkClick r:id="rId4">
                  <a:extLst>
                    <a:ext uri="{A12FA001-AC4F-418D-AE19-62706E023703}">
                      <ahyp:hlinkClr val="tx"/>
                    </a:ext>
                  </a:extLst>
                </a:hlinkClick>
              </a:rPr>
              <a:t>stpatptovicepresident@gmail.com</a:t>
            </a:r>
            <a:r>
              <a:rPr lang="en" sz="6400">
                <a:solidFill>
                  <a:schemeClr val="accent6"/>
                </a:solidFill>
              </a:rPr>
              <a:t>)</a:t>
            </a:r>
            <a:endParaRPr sz="6400">
              <a:solidFill>
                <a:schemeClr val="accent6"/>
              </a:solidFill>
            </a:endParaRPr>
          </a:p>
          <a:p>
            <a:pPr indent="0" lvl="0" marL="0" rtl="0" algn="l">
              <a:lnSpc>
                <a:spcPct val="100000"/>
              </a:lnSpc>
              <a:spcBef>
                <a:spcPts val="3500"/>
              </a:spcBef>
              <a:spcAft>
                <a:spcPts val="1100"/>
              </a:spcAft>
              <a:buClr>
                <a:schemeClr val="dk1"/>
              </a:buClr>
              <a:buSzPts val="275"/>
              <a:buFont typeface="Arial"/>
              <a:buNone/>
            </a:pPr>
            <a:r>
              <a:rPr lang="en" sz="8000"/>
              <a:t>Treasurer: Jessica Kramer </a:t>
            </a:r>
            <a:r>
              <a:rPr lang="en" sz="6400">
                <a:solidFill>
                  <a:schemeClr val="accent6"/>
                </a:solidFill>
              </a:rPr>
              <a:t>(</a:t>
            </a:r>
            <a:r>
              <a:rPr lang="en" sz="6400" u="sng">
                <a:solidFill>
                  <a:schemeClr val="accent6"/>
                </a:solidFill>
                <a:hlinkClick r:id="rId5">
                  <a:extLst>
                    <a:ext uri="{A12FA001-AC4F-418D-AE19-62706E023703}">
                      <ahyp:hlinkClr val="tx"/>
                    </a:ext>
                  </a:extLst>
                </a:hlinkClick>
              </a:rPr>
              <a:t>stpatptotreasurer@gmail.com</a:t>
            </a:r>
            <a:r>
              <a:rPr lang="en" sz="6400">
                <a:solidFill>
                  <a:schemeClr val="accent6"/>
                </a:solidFill>
              </a:rPr>
              <a:t>)</a:t>
            </a:r>
            <a:endParaRPr b="1" sz="1500">
              <a:solidFill>
                <a:schemeClr val="accent6"/>
              </a:solidFill>
            </a:endParaRPr>
          </a:p>
        </p:txBody>
      </p:sp>
      <p:sp>
        <p:nvSpPr>
          <p:cNvPr id="76" name="Google Shape;76;p15"/>
          <p:cNvSpPr txBox="1"/>
          <p:nvPr>
            <p:ph idx="1" type="body"/>
          </p:nvPr>
        </p:nvSpPr>
        <p:spPr>
          <a:xfrm>
            <a:off x="4667625" y="1642225"/>
            <a:ext cx="3967500" cy="3078900"/>
          </a:xfrm>
          <a:prstGeom prst="rect">
            <a:avLst/>
          </a:prstGeom>
        </p:spPr>
        <p:txBody>
          <a:bodyPr anchorCtr="0" anchor="t" bIns="91425" lIns="91425" spcFirstLastPara="1" rIns="91425" wrap="square" tIns="91425">
            <a:normAutofit fontScale="32500"/>
          </a:bodyPr>
          <a:lstStyle/>
          <a:p>
            <a:pPr indent="0" lvl="0" marL="0" rtl="0" algn="l">
              <a:lnSpc>
                <a:spcPct val="100000"/>
              </a:lnSpc>
              <a:spcBef>
                <a:spcPts val="3500"/>
              </a:spcBef>
              <a:spcAft>
                <a:spcPts val="0"/>
              </a:spcAft>
              <a:buClr>
                <a:schemeClr val="dk1"/>
              </a:buClr>
              <a:buSzPts val="358"/>
              <a:buFont typeface="Arial"/>
              <a:buNone/>
            </a:pPr>
            <a:r>
              <a:rPr lang="en" sz="6400"/>
              <a:t>Secretary: Erin Fogarty </a:t>
            </a:r>
            <a:r>
              <a:rPr lang="en" sz="5169">
                <a:solidFill>
                  <a:schemeClr val="accent6"/>
                </a:solidFill>
              </a:rPr>
              <a:t>(</a:t>
            </a:r>
            <a:r>
              <a:rPr lang="en" sz="5169" u="sng">
                <a:solidFill>
                  <a:schemeClr val="accent6"/>
                </a:solidFill>
                <a:hlinkClick r:id="rId6">
                  <a:extLst>
                    <a:ext uri="{A12FA001-AC4F-418D-AE19-62706E023703}">
                      <ahyp:hlinkClr val="tx"/>
                    </a:ext>
                  </a:extLst>
                </a:hlinkClick>
              </a:rPr>
              <a:t>stpatptosecretary1@gmail.com</a:t>
            </a:r>
            <a:r>
              <a:rPr lang="en" sz="5169">
                <a:solidFill>
                  <a:schemeClr val="accent6"/>
                </a:solidFill>
              </a:rPr>
              <a:t>)</a:t>
            </a:r>
            <a:endParaRPr sz="5169">
              <a:solidFill>
                <a:schemeClr val="accent6"/>
              </a:solidFill>
            </a:endParaRPr>
          </a:p>
          <a:p>
            <a:pPr indent="0" lvl="0" marL="0" rtl="0" algn="l">
              <a:lnSpc>
                <a:spcPct val="100000"/>
              </a:lnSpc>
              <a:spcBef>
                <a:spcPts val="3500"/>
              </a:spcBef>
              <a:spcAft>
                <a:spcPts val="1100"/>
              </a:spcAft>
              <a:buClr>
                <a:schemeClr val="dk1"/>
              </a:buClr>
              <a:buSzPts val="358"/>
              <a:buFont typeface="Arial"/>
              <a:buNone/>
            </a:pPr>
            <a:r>
              <a:rPr lang="en" sz="6400"/>
              <a:t>Director of Communication and Engagement: Katie Moody </a:t>
            </a:r>
            <a:r>
              <a:rPr lang="en" sz="4554">
                <a:solidFill>
                  <a:schemeClr val="accent6"/>
                </a:solidFill>
              </a:rPr>
              <a:t>(</a:t>
            </a:r>
            <a:r>
              <a:rPr lang="en" sz="4554" u="sng">
                <a:solidFill>
                  <a:schemeClr val="accent6"/>
                </a:solidFill>
                <a:hlinkClick r:id="rId7">
                  <a:extLst>
                    <a:ext uri="{A12FA001-AC4F-418D-AE19-62706E023703}">
                      <ahyp:hlinkClr val="tx"/>
                    </a:ext>
                  </a:extLst>
                </a:hlinkClick>
              </a:rPr>
              <a:t>stpatptocommunications@gmail.com</a:t>
            </a:r>
            <a:r>
              <a:rPr lang="en" sz="4554">
                <a:solidFill>
                  <a:schemeClr val="accent6"/>
                </a:solidFill>
              </a:rPr>
              <a:t>)</a:t>
            </a:r>
            <a:endParaRPr b="1" sz="100">
              <a:solidFill>
                <a:schemeClr val="accent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64650" y="-76200"/>
            <a:ext cx="8520600" cy="572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Committee Overview</a:t>
            </a:r>
            <a:endParaRPr/>
          </a:p>
        </p:txBody>
      </p:sp>
      <p:graphicFrame>
        <p:nvGraphicFramePr>
          <p:cNvPr id="82" name="Google Shape;82;p16"/>
          <p:cNvGraphicFramePr/>
          <p:nvPr/>
        </p:nvGraphicFramePr>
        <p:xfrm>
          <a:off x="288450" y="435700"/>
          <a:ext cx="3000000" cy="3000000"/>
        </p:xfrm>
        <a:graphic>
          <a:graphicData uri="http://schemas.openxmlformats.org/drawingml/2006/table">
            <a:tbl>
              <a:tblPr>
                <a:noFill/>
                <a:tableStyleId>{092EF394-F66B-4982-A9A3-2D0B27DCE0D2}</a:tableStyleId>
              </a:tblPr>
              <a:tblGrid>
                <a:gridCol w="4054950"/>
                <a:gridCol w="4572000"/>
              </a:tblGrid>
              <a:tr h="383650">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Back  to School Fair </a:t>
                      </a:r>
                      <a:endParaRPr b="1" sz="1200">
                        <a:solidFill>
                          <a:schemeClr val="dk1"/>
                        </a:solidFill>
                      </a:endParaRPr>
                    </a:p>
                  </a:txBody>
                  <a:tcPr marT="91425" marB="91425" marR="91425" marL="91425"/>
                </a:tc>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Open House </a:t>
                      </a:r>
                      <a:endParaRPr b="1" sz="1200">
                        <a:solidFill>
                          <a:schemeClr val="dk1"/>
                        </a:solidFill>
                      </a:endParaRPr>
                    </a:p>
                  </a:txBody>
                  <a:tcPr marT="91425" marB="91425" marR="91425" marL="91425">
                    <a:lnB cap="flat" cmpd="sng" w="9525">
                      <a:solidFill>
                        <a:srgbClr val="9E9E9E"/>
                      </a:solidFill>
                      <a:prstDash val="solid"/>
                      <a:round/>
                      <a:headEnd len="sm" w="sm" type="none"/>
                      <a:tailEnd len="sm" w="sm" type="none"/>
                    </a:lnB>
                  </a:tcPr>
                </a:tc>
              </a:tr>
              <a:tr h="383650">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Catholic Schools Week</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Recess Equipment </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09875">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Celtic Welcome </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School Spirit</a:t>
                      </a:r>
                      <a:r>
                        <a:rPr b="1" lang="en" sz="1200">
                          <a:solidFill>
                            <a:schemeClr val="dk1"/>
                          </a:solidFill>
                        </a:rPr>
                        <a:t> (decorates common areas of the school for </a:t>
                      </a:r>
                      <a:r>
                        <a:rPr b="1" lang="en" sz="1200">
                          <a:solidFill>
                            <a:schemeClr val="dk1"/>
                          </a:solidFill>
                        </a:rPr>
                        <a:t>holidays and events)</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3650">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Emergency Buckets </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School Supply Kits</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3650">
                <a:tc>
                  <a:txBody>
                    <a:bodyPr/>
                    <a:lstStyle/>
                    <a:p>
                      <a:pPr indent="0" lvl="0" marL="0" rtl="0" algn="l">
                        <a:lnSpc>
                          <a:spcPct val="115000"/>
                        </a:lnSpc>
                        <a:spcBef>
                          <a:spcPts val="0"/>
                        </a:spcBef>
                        <a:spcAft>
                          <a:spcPts val="0"/>
                        </a:spcAft>
                        <a:buNone/>
                      </a:pPr>
                      <a:r>
                        <a:rPr b="1" lang="en" sz="1200">
                          <a:solidFill>
                            <a:schemeClr val="dk1"/>
                          </a:solidFill>
                        </a:rPr>
                        <a:t>Field Day </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Spirit Wear</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3650">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Fundraising </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St Patrick's Day </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97475">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Graduation</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Sunshine (c</a:t>
                      </a:r>
                      <a:r>
                        <a:rPr b="1" lang="en" sz="1200">
                          <a:solidFill>
                            <a:schemeClr val="dk1"/>
                          </a:solidFill>
                        </a:rPr>
                        <a:t>oordinates teach lounge restocks, life event recognition, meals for teachers for certain events)</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3650">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Used Uniform</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rPr b="1" lang="en" sz="1200">
                          <a:solidFill>
                            <a:schemeClr val="dk1"/>
                          </a:solidFill>
                        </a:rPr>
                        <a:t>Teacher Appreciation Week </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3650">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Hospitality </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t/>
                      </a:r>
                      <a:endParaRPr b="1"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52725">
                <a:tc>
                  <a:txBody>
                    <a:bodyPr/>
                    <a:lstStyle/>
                    <a:p>
                      <a:pPr indent="0" lvl="0" marL="0" rtl="0" algn="l">
                        <a:lnSpc>
                          <a:spcPct val="115000"/>
                        </a:lnSpc>
                        <a:spcBef>
                          <a:spcPts val="0"/>
                        </a:spcBef>
                        <a:spcAft>
                          <a:spcPts val="0"/>
                        </a:spcAft>
                        <a:buClr>
                          <a:srgbClr val="000000"/>
                        </a:buClr>
                        <a:buSzPts val="1100"/>
                        <a:buFont typeface="Arial"/>
                        <a:buNone/>
                      </a:pPr>
                      <a:r>
                        <a:rPr b="1" lang="en" sz="1200">
                          <a:solidFill>
                            <a:schemeClr val="dk1"/>
                          </a:solidFill>
                        </a:rPr>
                        <a:t>Lost and Found </a:t>
                      </a:r>
                      <a:endParaRPr b="1" sz="1200">
                        <a:solidFill>
                          <a:schemeClr val="dk1"/>
                        </a:solidFill>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lnSpc>
                          <a:spcPct val="115000"/>
                        </a:lnSpc>
                        <a:spcBef>
                          <a:spcPts val="0"/>
                        </a:spcBef>
                        <a:spcAft>
                          <a:spcPts val="0"/>
                        </a:spcAft>
                        <a:buNone/>
                      </a:pPr>
                      <a:r>
                        <a:t/>
                      </a:r>
                      <a:endParaRPr sz="12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How We Communicate</a:t>
            </a:r>
            <a:endParaRPr/>
          </a:p>
        </p:txBody>
      </p:sp>
      <p:sp>
        <p:nvSpPr>
          <p:cNvPr id="88" name="Google Shape;88;p1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sz="2800">
                <a:latin typeface="Oswald"/>
                <a:ea typeface="Oswald"/>
                <a:cs typeface="Oswald"/>
                <a:sym typeface="Oswald"/>
              </a:rPr>
              <a:t>Weekly Section in the PONY (school newsletter)</a:t>
            </a:r>
            <a:endParaRPr sz="2800">
              <a:latin typeface="Oswald"/>
              <a:ea typeface="Oswald"/>
              <a:cs typeface="Oswald"/>
              <a:sym typeface="Oswald"/>
            </a:endParaRPr>
          </a:p>
          <a:p>
            <a:pPr indent="0" lvl="0" marL="0" rtl="0" algn="l">
              <a:spcBef>
                <a:spcPts val="1200"/>
              </a:spcBef>
              <a:spcAft>
                <a:spcPts val="0"/>
              </a:spcAft>
              <a:buNone/>
            </a:pPr>
            <a:r>
              <a:rPr lang="en" sz="2800">
                <a:latin typeface="Oswald"/>
                <a:ea typeface="Oswald"/>
                <a:cs typeface="Oswald"/>
                <a:sym typeface="Oswald"/>
              </a:rPr>
              <a:t>PTO Meetings </a:t>
            </a:r>
            <a:endParaRPr sz="2800">
              <a:latin typeface="Oswald"/>
              <a:ea typeface="Oswald"/>
              <a:cs typeface="Oswald"/>
              <a:sym typeface="Oswald"/>
            </a:endParaRPr>
          </a:p>
          <a:p>
            <a:pPr indent="0" lvl="0" marL="0" rtl="0" algn="l">
              <a:spcBef>
                <a:spcPts val="1200"/>
              </a:spcBef>
              <a:spcAft>
                <a:spcPts val="0"/>
              </a:spcAft>
              <a:buNone/>
            </a:pPr>
            <a:r>
              <a:rPr lang="en" sz="2800">
                <a:latin typeface="Oswald"/>
                <a:ea typeface="Oswald"/>
                <a:cs typeface="Oswald"/>
                <a:sym typeface="Oswald"/>
              </a:rPr>
              <a:t>Digital Calendar</a:t>
            </a:r>
            <a:endParaRPr sz="2800">
              <a:latin typeface="Oswald"/>
              <a:ea typeface="Oswald"/>
              <a:cs typeface="Oswald"/>
              <a:sym typeface="Oswald"/>
            </a:endParaRPr>
          </a:p>
          <a:p>
            <a:pPr indent="0" lvl="0" marL="0" rtl="0" algn="l">
              <a:spcBef>
                <a:spcPts val="1200"/>
              </a:spcBef>
              <a:spcAft>
                <a:spcPts val="0"/>
              </a:spcAft>
              <a:buNone/>
            </a:pPr>
            <a:r>
              <a:rPr lang="en" sz="2800">
                <a:latin typeface="Oswald"/>
                <a:ea typeface="Oswald"/>
                <a:cs typeface="Oswald"/>
                <a:sym typeface="Oswald"/>
              </a:rPr>
              <a:t>Social Media</a:t>
            </a:r>
            <a:endParaRPr sz="2800">
              <a:latin typeface="Oswald"/>
              <a:ea typeface="Oswald"/>
              <a:cs typeface="Oswald"/>
              <a:sym typeface="Oswald"/>
            </a:endParaRPr>
          </a:p>
          <a:p>
            <a:pPr indent="-353060" lvl="0" marL="457200" rtl="0" algn="l">
              <a:spcBef>
                <a:spcPts val="1200"/>
              </a:spcBef>
              <a:spcAft>
                <a:spcPts val="0"/>
              </a:spcAft>
              <a:buSzPct val="100000"/>
              <a:buFont typeface="Oswald"/>
              <a:buChar char="-"/>
            </a:pPr>
            <a:r>
              <a:rPr lang="en" sz="2800">
                <a:latin typeface="Oswald"/>
                <a:ea typeface="Oswald"/>
                <a:cs typeface="Oswald"/>
                <a:sym typeface="Oswald"/>
              </a:rPr>
              <a:t>Instagram</a:t>
            </a:r>
            <a:endParaRPr sz="2800">
              <a:latin typeface="Oswald"/>
              <a:ea typeface="Oswald"/>
              <a:cs typeface="Oswald"/>
              <a:sym typeface="Oswald"/>
            </a:endParaRPr>
          </a:p>
          <a:p>
            <a:pPr indent="-353060" lvl="0" marL="457200" rtl="0" algn="l">
              <a:spcBef>
                <a:spcPts val="0"/>
              </a:spcBef>
              <a:spcAft>
                <a:spcPts val="0"/>
              </a:spcAft>
              <a:buSzPct val="100000"/>
              <a:buFont typeface="Oswald"/>
              <a:buChar char="-"/>
            </a:pPr>
            <a:r>
              <a:rPr lang="en" sz="2800">
                <a:latin typeface="Oswald"/>
                <a:ea typeface="Oswald"/>
                <a:cs typeface="Oswald"/>
                <a:sym typeface="Oswald"/>
              </a:rPr>
              <a:t>Facebook</a:t>
            </a:r>
            <a:endParaRPr sz="2800">
              <a:latin typeface="Oswald"/>
              <a:ea typeface="Oswald"/>
              <a:cs typeface="Oswald"/>
              <a:sym typeface="Oswald"/>
            </a:endParaRPr>
          </a:p>
          <a:p>
            <a:pPr indent="457200" lvl="0" marL="0" rtl="0" algn="l">
              <a:spcBef>
                <a:spcPts val="1200"/>
              </a:spcBef>
              <a:spcAft>
                <a:spcPts val="0"/>
              </a:spcAft>
              <a:buClr>
                <a:schemeClr val="dk1"/>
              </a:buClr>
              <a:buSzPct val="122222"/>
              <a:buFont typeface="Arial"/>
              <a:buNone/>
            </a:pPr>
            <a:r>
              <a:t/>
            </a:r>
            <a:endParaRPr sz="900">
              <a:solidFill>
                <a:schemeClr val="dk1"/>
              </a:solidFill>
            </a:endParaRPr>
          </a:p>
          <a:p>
            <a:pPr indent="0" lvl="0" marL="0" rtl="0" algn="l">
              <a:spcBef>
                <a:spcPts val="0"/>
              </a:spcBef>
              <a:spcAft>
                <a:spcPts val="0"/>
              </a:spcAft>
              <a:buClr>
                <a:schemeClr val="dk1"/>
              </a:buClr>
              <a:buSzPct val="61111"/>
              <a:buFont typeface="Arial"/>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2026 - 2027 PTO Meeting Dates</a:t>
            </a:r>
            <a:endParaRPr/>
          </a:p>
        </p:txBody>
      </p:sp>
      <p:sp>
        <p:nvSpPr>
          <p:cNvPr id="94" name="Google Shape;94;p1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0"/>
              </a:spcAft>
              <a:buClr>
                <a:schemeClr val="dk1"/>
              </a:buClr>
              <a:buSzPct val="36667"/>
              <a:buFont typeface="Arial"/>
              <a:buNone/>
            </a:pPr>
            <a:r>
              <a:rPr lang="en" sz="3000">
                <a:solidFill>
                  <a:schemeClr val="accent6"/>
                </a:solidFill>
                <a:latin typeface="Oswald"/>
                <a:ea typeface="Oswald"/>
                <a:cs typeface="Oswald"/>
                <a:sym typeface="Oswald"/>
              </a:rPr>
              <a:t>August 20st - 8:00 am</a:t>
            </a:r>
            <a:endParaRPr sz="3000">
              <a:solidFill>
                <a:schemeClr val="accent6"/>
              </a:solidFill>
              <a:latin typeface="Oswald"/>
              <a:ea typeface="Oswald"/>
              <a:cs typeface="Oswald"/>
              <a:sym typeface="Oswald"/>
            </a:endParaRPr>
          </a:p>
          <a:p>
            <a:pPr indent="0" lvl="0" marL="0" rtl="0" algn="ctr">
              <a:spcBef>
                <a:spcPts val="1200"/>
              </a:spcBef>
              <a:spcAft>
                <a:spcPts val="0"/>
              </a:spcAft>
              <a:buClr>
                <a:schemeClr val="dk1"/>
              </a:buClr>
              <a:buSzPct val="36667"/>
              <a:buFont typeface="Arial"/>
              <a:buNone/>
            </a:pPr>
            <a:r>
              <a:rPr lang="en" sz="3000">
                <a:solidFill>
                  <a:schemeClr val="accent6"/>
                </a:solidFill>
                <a:latin typeface="Oswald"/>
                <a:ea typeface="Oswald"/>
                <a:cs typeface="Oswald"/>
                <a:sym typeface="Oswald"/>
              </a:rPr>
              <a:t>November 5th - 8:00 am</a:t>
            </a:r>
            <a:endParaRPr sz="3000">
              <a:solidFill>
                <a:schemeClr val="accent6"/>
              </a:solidFill>
              <a:latin typeface="Oswald"/>
              <a:ea typeface="Oswald"/>
              <a:cs typeface="Oswald"/>
              <a:sym typeface="Oswald"/>
            </a:endParaRPr>
          </a:p>
          <a:p>
            <a:pPr indent="0" lvl="0" marL="0" rtl="0" algn="ctr">
              <a:spcBef>
                <a:spcPts val="1200"/>
              </a:spcBef>
              <a:spcAft>
                <a:spcPts val="0"/>
              </a:spcAft>
              <a:buClr>
                <a:schemeClr val="dk1"/>
              </a:buClr>
              <a:buSzPct val="36667"/>
              <a:buFont typeface="Arial"/>
              <a:buNone/>
            </a:pPr>
            <a:r>
              <a:rPr lang="en" sz="3000">
                <a:solidFill>
                  <a:schemeClr val="accent6"/>
                </a:solidFill>
                <a:latin typeface="Oswald"/>
                <a:ea typeface="Oswald"/>
                <a:cs typeface="Oswald"/>
                <a:sym typeface="Oswald"/>
              </a:rPr>
              <a:t>March 11th - 6:00 pm</a:t>
            </a:r>
            <a:endParaRPr sz="3000">
              <a:solidFill>
                <a:schemeClr val="accent6"/>
              </a:solidFill>
              <a:latin typeface="Oswald"/>
              <a:ea typeface="Oswald"/>
              <a:cs typeface="Oswald"/>
              <a:sym typeface="Oswald"/>
            </a:endParaRPr>
          </a:p>
          <a:p>
            <a:pPr indent="0" lvl="0" marL="0" rtl="0" algn="ctr">
              <a:spcBef>
                <a:spcPts val="1200"/>
              </a:spcBef>
              <a:spcAft>
                <a:spcPts val="0"/>
              </a:spcAft>
              <a:buClr>
                <a:schemeClr val="dk1"/>
              </a:buClr>
              <a:buSzPct val="36667"/>
              <a:buFont typeface="Arial"/>
              <a:buNone/>
            </a:pPr>
            <a:r>
              <a:rPr lang="en" sz="3000">
                <a:solidFill>
                  <a:schemeClr val="accent6"/>
                </a:solidFill>
                <a:latin typeface="Oswald"/>
                <a:ea typeface="Oswald"/>
                <a:cs typeface="Oswald"/>
                <a:sym typeface="Oswald"/>
              </a:rPr>
              <a:t>April 22th - 8:00 am</a:t>
            </a:r>
            <a:endParaRPr sz="3000">
              <a:solidFill>
                <a:schemeClr val="accent6"/>
              </a:solidFill>
              <a:latin typeface="Oswald"/>
              <a:ea typeface="Oswald"/>
              <a:cs typeface="Oswald"/>
              <a:sym typeface="Oswald"/>
            </a:endParaRPr>
          </a:p>
          <a:p>
            <a:pPr indent="0" lvl="0" marL="0" rtl="0" algn="l">
              <a:spcBef>
                <a:spcPts val="1200"/>
              </a:spcBef>
              <a:spcAft>
                <a:spcPts val="0"/>
              </a:spcAft>
              <a:buClr>
                <a:schemeClr val="dk1"/>
              </a:buClr>
              <a:buSzPct val="61111"/>
              <a:buFont typeface="Arial"/>
              <a:buNone/>
            </a:pPr>
            <a:r>
              <a:rPr lang="en"/>
              <a:t>Meetings will take place in Schindler Hall or Miles Meeting Room with a virtual option available to those who cannot attend live.</a:t>
            </a:r>
            <a:endParaRPr/>
          </a:p>
          <a:p>
            <a:pPr indent="457200" lvl="0" marL="0" rtl="0" algn="l">
              <a:spcBef>
                <a:spcPts val="1200"/>
              </a:spcBef>
              <a:spcAft>
                <a:spcPts val="0"/>
              </a:spcAft>
              <a:buNone/>
            </a:pPr>
            <a:r>
              <a:t/>
            </a:r>
            <a:endParaRPr sz="9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QR Codes</a:t>
            </a:r>
            <a:endParaRPr/>
          </a:p>
        </p:txBody>
      </p:sp>
      <p:sp>
        <p:nvSpPr>
          <p:cNvPr id="100" name="Google Shape;100;p19"/>
          <p:cNvSpPr txBox="1"/>
          <p:nvPr/>
        </p:nvSpPr>
        <p:spPr>
          <a:xfrm>
            <a:off x="963775" y="1349250"/>
            <a:ext cx="1978200" cy="40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rPr>
              <a:t>icalendar</a:t>
            </a:r>
            <a:endParaRPr sz="1800">
              <a:solidFill>
                <a:schemeClr val="accent6"/>
              </a:solidFill>
            </a:endParaRPr>
          </a:p>
        </p:txBody>
      </p:sp>
      <p:sp>
        <p:nvSpPr>
          <p:cNvPr id="101" name="Google Shape;101;p19"/>
          <p:cNvSpPr txBox="1"/>
          <p:nvPr/>
        </p:nvSpPr>
        <p:spPr>
          <a:xfrm>
            <a:off x="3582900" y="1349250"/>
            <a:ext cx="1978200" cy="40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rPr>
              <a:t>Google calendar</a:t>
            </a:r>
            <a:endParaRPr sz="1800">
              <a:solidFill>
                <a:schemeClr val="accent6"/>
              </a:solidFill>
            </a:endParaRPr>
          </a:p>
        </p:txBody>
      </p:sp>
      <p:sp>
        <p:nvSpPr>
          <p:cNvPr id="102" name="Google Shape;102;p19"/>
          <p:cNvSpPr txBox="1"/>
          <p:nvPr/>
        </p:nvSpPr>
        <p:spPr>
          <a:xfrm>
            <a:off x="6322275" y="1349250"/>
            <a:ext cx="1978200" cy="52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rPr>
              <a:t>Social Media</a:t>
            </a:r>
            <a:endParaRPr sz="1800">
              <a:solidFill>
                <a:schemeClr val="accent6"/>
              </a:solidFill>
            </a:endParaRPr>
          </a:p>
        </p:txBody>
      </p:sp>
      <p:grpSp>
        <p:nvGrpSpPr>
          <p:cNvPr id="103" name="Google Shape;103;p19"/>
          <p:cNvGrpSpPr/>
          <p:nvPr/>
        </p:nvGrpSpPr>
        <p:grpSpPr>
          <a:xfrm>
            <a:off x="737200" y="1906050"/>
            <a:ext cx="7896175" cy="2380199"/>
            <a:chOff x="737200" y="1906050"/>
            <a:chExt cx="7896175" cy="2380199"/>
          </a:xfrm>
        </p:grpSpPr>
        <p:pic>
          <p:nvPicPr>
            <p:cNvPr id="104" name="Google Shape;104;p19" title="google calendar_qr_code.png"/>
            <p:cNvPicPr preferRelativeResize="0"/>
            <p:nvPr/>
          </p:nvPicPr>
          <p:blipFill>
            <a:blip r:embed="rId3">
              <a:alphaModFix/>
            </a:blip>
            <a:stretch>
              <a:fillRect/>
            </a:stretch>
          </p:blipFill>
          <p:spPr>
            <a:xfrm>
              <a:off x="737200" y="1916625"/>
              <a:ext cx="2599025" cy="2369624"/>
            </a:xfrm>
            <a:prstGeom prst="rect">
              <a:avLst/>
            </a:prstGeom>
            <a:noFill/>
            <a:ln>
              <a:noFill/>
            </a:ln>
          </p:spPr>
        </p:pic>
        <p:pic>
          <p:nvPicPr>
            <p:cNvPr id="105" name="Google Shape;105;p19" title="social media.png"/>
            <p:cNvPicPr preferRelativeResize="0"/>
            <p:nvPr/>
          </p:nvPicPr>
          <p:blipFill>
            <a:blip r:embed="rId4">
              <a:alphaModFix/>
            </a:blip>
            <a:stretch>
              <a:fillRect/>
            </a:stretch>
          </p:blipFill>
          <p:spPr>
            <a:xfrm>
              <a:off x="6263750" y="1906050"/>
              <a:ext cx="2369625" cy="2369625"/>
            </a:xfrm>
            <a:prstGeom prst="rect">
              <a:avLst/>
            </a:prstGeom>
            <a:noFill/>
            <a:ln>
              <a:noFill/>
            </a:ln>
          </p:spPr>
        </p:pic>
        <p:pic>
          <p:nvPicPr>
            <p:cNvPr id="106" name="Google Shape;106;p19" title="google calendar_qr_code (1).png"/>
            <p:cNvPicPr preferRelativeResize="0"/>
            <p:nvPr/>
          </p:nvPicPr>
          <p:blipFill>
            <a:blip r:embed="rId3">
              <a:alphaModFix/>
            </a:blip>
            <a:stretch>
              <a:fillRect/>
            </a:stretch>
          </p:blipFill>
          <p:spPr>
            <a:xfrm>
              <a:off x="3657475" y="1906050"/>
              <a:ext cx="2369624" cy="2369624"/>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How We are Funded</a:t>
            </a:r>
            <a:endParaRPr/>
          </a:p>
        </p:txBody>
      </p:sp>
      <p:sp>
        <p:nvSpPr>
          <p:cNvPr id="112" name="Google Shape;112;p2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solidFill>
                  <a:schemeClr val="accent6"/>
                </a:solidFill>
                <a:latin typeface="Oswald"/>
                <a:ea typeface="Oswald"/>
                <a:cs typeface="Oswald"/>
                <a:sym typeface="Oswald"/>
              </a:rPr>
              <a:t>Annual Fundraiser - ‘COLOR WALK’ our </a:t>
            </a:r>
            <a:r>
              <a:rPr lang="en" sz="2000">
                <a:solidFill>
                  <a:schemeClr val="accent6"/>
                </a:solidFill>
                <a:latin typeface="Oswald"/>
                <a:ea typeface="Oswald"/>
                <a:cs typeface="Oswald"/>
                <a:sym typeface="Oswald"/>
              </a:rPr>
              <a:t>fundraising</a:t>
            </a:r>
            <a:r>
              <a:rPr lang="en" sz="2000">
                <a:solidFill>
                  <a:schemeClr val="accent6"/>
                </a:solidFill>
                <a:latin typeface="Oswald"/>
                <a:ea typeface="Oswald"/>
                <a:cs typeface="Oswald"/>
                <a:sym typeface="Oswald"/>
              </a:rPr>
              <a:t> period begins August 20th</a:t>
            </a:r>
            <a:endParaRPr sz="2000">
              <a:solidFill>
                <a:schemeClr val="accent6"/>
              </a:solidFill>
              <a:latin typeface="Oswald"/>
              <a:ea typeface="Oswald"/>
              <a:cs typeface="Oswald"/>
              <a:sym typeface="Oswald"/>
            </a:endParaRPr>
          </a:p>
          <a:p>
            <a:pPr indent="0" lvl="0" marL="457200" rtl="0" algn="l">
              <a:spcBef>
                <a:spcPts val="1200"/>
              </a:spcBef>
              <a:spcAft>
                <a:spcPts val="0"/>
              </a:spcAft>
              <a:buNone/>
            </a:pPr>
            <a:r>
              <a:rPr lang="en" sz="2000">
                <a:solidFill>
                  <a:schemeClr val="accent6"/>
                </a:solidFill>
                <a:latin typeface="Oswald"/>
                <a:ea typeface="Oswald"/>
                <a:cs typeface="Oswald"/>
                <a:sym typeface="Oswald"/>
              </a:rPr>
              <a:t>Corporate sponsorship opportunities are available.  </a:t>
            </a:r>
            <a:endParaRPr sz="2000">
              <a:solidFill>
                <a:schemeClr val="accent6"/>
              </a:solidFill>
              <a:latin typeface="Oswald"/>
              <a:ea typeface="Oswald"/>
              <a:cs typeface="Oswald"/>
              <a:sym typeface="Oswald"/>
            </a:endParaRPr>
          </a:p>
          <a:p>
            <a:pPr indent="0" lvl="0" marL="0" rtl="0" algn="l">
              <a:spcBef>
                <a:spcPts val="1200"/>
              </a:spcBef>
              <a:spcAft>
                <a:spcPts val="0"/>
              </a:spcAft>
              <a:buNone/>
            </a:pPr>
            <a:r>
              <a:rPr lang="en" sz="2000">
                <a:solidFill>
                  <a:schemeClr val="accent6"/>
                </a:solidFill>
                <a:latin typeface="Oswald"/>
                <a:ea typeface="Oswald"/>
                <a:cs typeface="Oswald"/>
                <a:sym typeface="Oswald"/>
              </a:rPr>
              <a:t>Spirit Wear Sales</a:t>
            </a:r>
            <a:endParaRPr sz="2000">
              <a:solidFill>
                <a:schemeClr val="accent6"/>
              </a:solidFill>
              <a:latin typeface="Oswald"/>
              <a:ea typeface="Oswald"/>
              <a:cs typeface="Oswald"/>
              <a:sym typeface="Oswald"/>
            </a:endParaRPr>
          </a:p>
          <a:p>
            <a:pPr indent="0" lvl="0" marL="0" rtl="0" algn="l">
              <a:spcBef>
                <a:spcPts val="1200"/>
              </a:spcBef>
              <a:spcAft>
                <a:spcPts val="0"/>
              </a:spcAft>
              <a:buNone/>
            </a:pPr>
            <a:r>
              <a:rPr lang="en" sz="2000">
                <a:solidFill>
                  <a:schemeClr val="accent6"/>
                </a:solidFill>
                <a:latin typeface="Oswald"/>
                <a:ea typeface="Oswald"/>
                <a:cs typeface="Oswald"/>
                <a:sym typeface="Oswald"/>
              </a:rPr>
              <a:t>School Supply Kit Sales</a:t>
            </a:r>
            <a:endParaRPr sz="2000">
              <a:solidFill>
                <a:schemeClr val="accent6"/>
              </a:solidFill>
              <a:latin typeface="Oswald"/>
              <a:ea typeface="Oswald"/>
              <a:cs typeface="Oswald"/>
              <a:sym typeface="Oswald"/>
            </a:endParaRPr>
          </a:p>
          <a:p>
            <a:pPr indent="0" lvl="0" marL="0" rtl="0" algn="l">
              <a:spcBef>
                <a:spcPts val="1200"/>
              </a:spcBef>
              <a:spcAft>
                <a:spcPts val="0"/>
              </a:spcAft>
              <a:buNone/>
            </a:pPr>
            <a:r>
              <a:rPr lang="en" sz="2000">
                <a:solidFill>
                  <a:schemeClr val="accent6"/>
                </a:solidFill>
                <a:latin typeface="Oswald"/>
                <a:ea typeface="Oswald"/>
                <a:cs typeface="Oswald"/>
                <a:sym typeface="Oswald"/>
              </a:rPr>
              <a:t>Kroger Community Rewards</a:t>
            </a:r>
            <a:endParaRPr sz="2000">
              <a:solidFill>
                <a:schemeClr val="accent6"/>
              </a:solidFill>
              <a:latin typeface="Oswald"/>
              <a:ea typeface="Oswald"/>
              <a:cs typeface="Oswald"/>
              <a:sym typeface="Oswald"/>
            </a:endParaRPr>
          </a:p>
          <a:p>
            <a:pPr indent="0" lvl="0" marL="0" rtl="0" algn="l">
              <a:spcBef>
                <a:spcPts val="1200"/>
              </a:spcBef>
              <a:spcAft>
                <a:spcPts val="1200"/>
              </a:spcAft>
              <a:buNone/>
            </a:pPr>
            <a:r>
              <a:rPr lang="en" sz="2000">
                <a:solidFill>
                  <a:schemeClr val="accent6"/>
                </a:solidFill>
                <a:latin typeface="Oswald"/>
                <a:ea typeface="Oswald"/>
                <a:cs typeface="Oswald"/>
                <a:sym typeface="Oswald"/>
              </a:rPr>
              <a:t>Box Tops</a:t>
            </a:r>
            <a:endParaRPr sz="2000">
              <a:solidFill>
                <a:schemeClr val="accent6"/>
              </a:solidFill>
              <a:latin typeface="Oswald"/>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QR Codes</a:t>
            </a:r>
            <a:endParaRPr/>
          </a:p>
        </p:txBody>
      </p:sp>
      <p:sp>
        <p:nvSpPr>
          <p:cNvPr id="118" name="Google Shape;118;p21"/>
          <p:cNvSpPr txBox="1"/>
          <p:nvPr/>
        </p:nvSpPr>
        <p:spPr>
          <a:xfrm>
            <a:off x="459450" y="1385350"/>
            <a:ext cx="1978200" cy="36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rPr>
              <a:t>Spirit Wear Site</a:t>
            </a:r>
            <a:endParaRPr sz="1800">
              <a:solidFill>
                <a:schemeClr val="accent6"/>
              </a:solidFill>
            </a:endParaRPr>
          </a:p>
        </p:txBody>
      </p:sp>
      <p:sp>
        <p:nvSpPr>
          <p:cNvPr id="119" name="Google Shape;119;p21"/>
          <p:cNvSpPr txBox="1"/>
          <p:nvPr/>
        </p:nvSpPr>
        <p:spPr>
          <a:xfrm>
            <a:off x="3523475" y="1060900"/>
            <a:ext cx="2509200" cy="40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rPr>
              <a:t>Kroger Community Rewards</a:t>
            </a:r>
            <a:endParaRPr sz="1800">
              <a:solidFill>
                <a:schemeClr val="accent6"/>
              </a:solidFill>
            </a:endParaRPr>
          </a:p>
        </p:txBody>
      </p:sp>
      <p:sp>
        <p:nvSpPr>
          <p:cNvPr id="120" name="Google Shape;120;p21"/>
          <p:cNvSpPr txBox="1"/>
          <p:nvPr/>
        </p:nvSpPr>
        <p:spPr>
          <a:xfrm>
            <a:off x="6565750" y="1060900"/>
            <a:ext cx="1978200" cy="40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rPr>
              <a:t>Box Tops</a:t>
            </a:r>
            <a:endParaRPr sz="1800">
              <a:solidFill>
                <a:schemeClr val="accent6"/>
              </a:solidFill>
            </a:endParaRPr>
          </a:p>
        </p:txBody>
      </p:sp>
      <p:sp>
        <p:nvSpPr>
          <p:cNvPr id="121" name="Google Shape;121;p21"/>
          <p:cNvSpPr txBox="1"/>
          <p:nvPr/>
        </p:nvSpPr>
        <p:spPr>
          <a:xfrm>
            <a:off x="705075" y="618850"/>
            <a:ext cx="8455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pic>
        <p:nvPicPr>
          <p:cNvPr id="122" name="Google Shape;122;p21" title="box tops app.png"/>
          <p:cNvPicPr preferRelativeResize="0"/>
          <p:nvPr/>
        </p:nvPicPr>
        <p:blipFill rotWithShape="1">
          <a:blip r:embed="rId3">
            <a:alphaModFix/>
          </a:blip>
          <a:srcRect b="7506" l="6872" r="7862" t="6517"/>
          <a:stretch/>
        </p:blipFill>
        <p:spPr>
          <a:xfrm>
            <a:off x="6380200" y="2124475"/>
            <a:ext cx="2322150" cy="2341575"/>
          </a:xfrm>
          <a:prstGeom prst="rect">
            <a:avLst/>
          </a:prstGeom>
          <a:noFill/>
          <a:ln>
            <a:noFill/>
          </a:ln>
        </p:spPr>
      </p:pic>
      <p:pic>
        <p:nvPicPr>
          <p:cNvPr id="123" name="Google Shape;123;p21" title="kroger rewards.png"/>
          <p:cNvPicPr preferRelativeResize="0"/>
          <p:nvPr/>
        </p:nvPicPr>
        <p:blipFill>
          <a:blip r:embed="rId4">
            <a:alphaModFix/>
          </a:blip>
          <a:stretch>
            <a:fillRect/>
          </a:stretch>
        </p:blipFill>
        <p:spPr>
          <a:xfrm>
            <a:off x="3523475" y="2134188"/>
            <a:ext cx="2322150" cy="2322150"/>
          </a:xfrm>
          <a:prstGeom prst="rect">
            <a:avLst/>
          </a:prstGeom>
          <a:noFill/>
          <a:ln>
            <a:noFill/>
          </a:ln>
        </p:spPr>
      </p:pic>
      <p:pic>
        <p:nvPicPr>
          <p:cNvPr id="124" name="Google Shape;124;p21"/>
          <p:cNvPicPr preferRelativeResize="0"/>
          <p:nvPr/>
        </p:nvPicPr>
        <p:blipFill>
          <a:blip r:embed="rId5">
            <a:alphaModFix/>
          </a:blip>
          <a:stretch>
            <a:fillRect/>
          </a:stretch>
        </p:blipFill>
        <p:spPr>
          <a:xfrm>
            <a:off x="496800" y="2204150"/>
            <a:ext cx="2261900" cy="2261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